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8" r:id="rId2"/>
    <p:sldId id="261" r:id="rId3"/>
    <p:sldId id="259" r:id="rId4"/>
    <p:sldId id="263" r:id="rId5"/>
    <p:sldId id="269" r:id="rId6"/>
    <p:sldId id="271" r:id="rId7"/>
    <p:sldId id="272" r:id="rId8"/>
    <p:sldId id="260" r:id="rId9"/>
    <p:sldId id="264" r:id="rId10"/>
    <p:sldId id="265" r:id="rId11"/>
    <p:sldId id="266"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2196"/>
    <a:srgbClr val="F49709"/>
    <a:srgbClr val="D58408"/>
    <a:srgbClr val="1C6CB5"/>
    <a:srgbClr val="D5C139"/>
    <a:srgbClr val="ECD63F"/>
    <a:srgbClr val="CCCCCC"/>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49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1447800"/>
          </a:xfrm>
          <a:prstGeom prst="rect">
            <a:avLst/>
          </a:prstGeom>
        </p:spPr>
        <p:txBody>
          <a:bodyPr/>
          <a:lstStyle>
            <a:lvl1pPr algn="ctr">
              <a:defRPr>
                <a:solidFill>
                  <a:schemeClr val="bg2">
                    <a:lumMod val="75000"/>
                  </a:schemeClr>
                </a:solidFill>
                <a:latin typeface="Georgia"/>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2819400"/>
            <a:ext cx="6400800" cy="1752600"/>
          </a:xfrm>
          <a:prstGeom prst="rect">
            <a:avLst/>
          </a:prstGeom>
        </p:spPr>
        <p:txBody>
          <a:bodyPr/>
          <a:lstStyle>
            <a:lvl1pPr marL="0" indent="0" algn="ctr">
              <a:buNone/>
              <a:defRPr b="0" i="0">
                <a:solidFill>
                  <a:srgbClr val="606060"/>
                </a:solidFill>
                <a:latin typeface="Trebuchet MS"/>
                <a:cs typeface="Trebuchet MS"/>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11"/>
          <p:cNvCxnSpPr>
            <a:cxnSpLocks noChangeShapeType="1"/>
          </p:cNvCxnSpPr>
          <p:nvPr userDrawn="1"/>
        </p:nvCxnSpPr>
        <p:spPr bwMode="auto">
          <a:xfrm>
            <a:off x="838200" y="2362200"/>
            <a:ext cx="7620000" cy="1588"/>
          </a:xfrm>
          <a:prstGeom prst="line">
            <a:avLst/>
          </a:prstGeom>
          <a:noFill/>
          <a:ln w="9525">
            <a:solidFill>
              <a:schemeClr val="bg1"/>
            </a:solidFill>
            <a:prstDash val="dot"/>
            <a:round/>
            <a:headEnd/>
            <a:tailEnd/>
          </a:ln>
        </p:spPr>
      </p:cxnSp>
      <p:cxnSp>
        <p:nvCxnSpPr>
          <p:cNvPr id="5" name="Straight Connector 13"/>
          <p:cNvCxnSpPr>
            <a:cxnSpLocks noChangeShapeType="1"/>
          </p:cNvCxnSpPr>
          <p:nvPr userDrawn="1"/>
        </p:nvCxnSpPr>
        <p:spPr bwMode="auto">
          <a:xfrm>
            <a:off x="838200" y="2363788"/>
            <a:ext cx="7620000" cy="1587"/>
          </a:xfrm>
          <a:prstGeom prst="line">
            <a:avLst/>
          </a:prstGeom>
          <a:noFill/>
          <a:ln w="9525">
            <a:solidFill>
              <a:schemeClr val="tx1"/>
            </a:solidFill>
            <a:prstDash val="dot"/>
            <a:round/>
            <a:headEnd/>
            <a:tailEnd/>
          </a:ln>
        </p:spPr>
      </p:cxnSp>
      <p:sp>
        <p:nvSpPr>
          <p:cNvPr id="2" name="Title 1"/>
          <p:cNvSpPr>
            <a:spLocks noGrp="1"/>
          </p:cNvSpPr>
          <p:nvPr>
            <p:ph type="title"/>
          </p:nvPr>
        </p:nvSpPr>
        <p:spPr>
          <a:xfrm>
            <a:off x="722313" y="2338387"/>
            <a:ext cx="7772400" cy="1852613"/>
          </a:xfrm>
          <a:prstGeom prst="rect">
            <a:avLst/>
          </a:prstGeom>
        </p:spPr>
        <p:txBody>
          <a:bodyPr anchor="t"/>
          <a:lstStyle>
            <a:lvl1pPr algn="l">
              <a:defRPr sz="4000" b="0" i="0" cap="all">
                <a:solidFill>
                  <a:srgbClr val="606060"/>
                </a:solidFill>
                <a:latin typeface="Georgia"/>
                <a:cs typeface="Georgia"/>
              </a:defRPr>
            </a:lvl1pPr>
          </a:lstStyle>
          <a:p>
            <a:r>
              <a:rPr lang="en-US" dirty="0" smtClean="0"/>
              <a:t>Click to edit Master</a:t>
            </a:r>
            <a:endParaRPr lang="en-US" dirty="0"/>
          </a:p>
        </p:txBody>
      </p:sp>
      <p:sp>
        <p:nvSpPr>
          <p:cNvPr id="3" name="Text Placeholder 2"/>
          <p:cNvSpPr>
            <a:spLocks noGrp="1"/>
          </p:cNvSpPr>
          <p:nvPr>
            <p:ph type="body" idx="1"/>
          </p:nvPr>
        </p:nvSpPr>
        <p:spPr>
          <a:xfrm>
            <a:off x="722313" y="1676400"/>
            <a:ext cx="7772400" cy="661987"/>
          </a:xfrm>
          <a:prstGeom prst="rect">
            <a:avLst/>
          </a:prstGeom>
        </p:spPr>
        <p:txBody>
          <a:bodyPr anchor="b"/>
          <a:lstStyle>
            <a:lvl1pPr marL="0" indent="0">
              <a:buNone/>
              <a:defRPr sz="2000" b="0" i="0">
                <a:solidFill>
                  <a:srgbClr val="1C6CB5"/>
                </a:solidFill>
                <a:latin typeface="Trebuchet MS"/>
                <a:cs typeface="Trebuchet MS"/>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7772400" cy="1143000"/>
          </a:xfrm>
          <a:prstGeom prst="rect">
            <a:avLst/>
          </a:prstGeom>
        </p:spPr>
        <p:txBody>
          <a:bodyPr/>
          <a:lstStyle>
            <a:lvl1pPr>
              <a:defRPr b="0" i="0">
                <a:solidFill>
                  <a:srgbClr val="606060"/>
                </a:solidFill>
                <a:latin typeface="Georgia"/>
                <a:cs typeface="Georg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685800" y="2514600"/>
            <a:ext cx="7772400" cy="3429000"/>
          </a:xfrm>
          <a:prstGeom prst="rect">
            <a:avLst/>
          </a:prstGeom>
        </p:spPr>
        <p:txBody>
          <a:bodyPr/>
          <a:lstStyle>
            <a:lvl1pPr>
              <a:defRPr b="0" i="0">
                <a:solidFill>
                  <a:srgbClr val="606060"/>
                </a:solidFill>
                <a:latin typeface="Trebuchet MS"/>
                <a:cs typeface="Trebuchet MS"/>
              </a:defRPr>
            </a:lvl1pPr>
            <a:lvl2pPr>
              <a:buClrTx/>
              <a:defRPr b="0" i="0">
                <a:solidFill>
                  <a:srgbClr val="606060"/>
                </a:solidFill>
                <a:latin typeface="Trebuchet MS"/>
                <a:cs typeface="Trebuchet MS"/>
              </a:defRPr>
            </a:lvl2pPr>
            <a:lvl3pPr>
              <a:buClrTx/>
              <a:defRPr b="0" i="0">
                <a:solidFill>
                  <a:srgbClr val="606060"/>
                </a:solidFill>
                <a:latin typeface="Trebuchet MS"/>
                <a:cs typeface="Trebuchet MS"/>
              </a:defRPr>
            </a:lvl3pPr>
            <a:lvl4pPr>
              <a:buClrTx/>
              <a:defRPr b="0" i="0">
                <a:solidFill>
                  <a:srgbClr val="606060"/>
                </a:solidFill>
                <a:latin typeface="Trebuchet MS"/>
                <a:cs typeface="Trebuchet MS"/>
              </a:defRPr>
            </a:lvl4pPr>
            <a:lvl5pPr>
              <a:defRPr b="0" i="1">
                <a:solidFill>
                  <a:srgbClr val="606060"/>
                </a:solidFill>
                <a:latin typeface="Trebuchet MS"/>
                <a:cs typeface="Trebuchet M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a:prstGeom prst="rect">
            <a:avLst/>
          </a:prstGeom>
        </p:spPr>
        <p:txBody>
          <a:bodyPr/>
          <a:lstStyle>
            <a:lvl1pPr>
              <a:defRPr b="0" i="0">
                <a:solidFill>
                  <a:srgbClr val="606060"/>
                </a:solidFill>
                <a:latin typeface="Georgia"/>
                <a:cs typeface="Georgia"/>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2133600"/>
            <a:ext cx="3810000" cy="3505200"/>
          </a:xfrm>
          <a:prstGeom prst="rect">
            <a:avLst/>
          </a:prstGeom>
        </p:spPr>
        <p:txBody>
          <a:bodyPr/>
          <a:lstStyle>
            <a:lvl1pPr>
              <a:defRPr sz="2800" b="0" i="0">
                <a:solidFill>
                  <a:srgbClr val="606060"/>
                </a:solidFill>
                <a:latin typeface="Trebuchet MS"/>
                <a:cs typeface="Trebuchet MS"/>
              </a:defRPr>
            </a:lvl1pPr>
            <a:lvl2pPr>
              <a:buClrTx/>
              <a:buFont typeface="Arial"/>
              <a:buChar char="•"/>
              <a:defRPr sz="2400" b="0" i="0">
                <a:solidFill>
                  <a:srgbClr val="606060"/>
                </a:solidFill>
                <a:latin typeface="Trebuchet MS"/>
                <a:cs typeface="Trebuchet MS"/>
              </a:defRPr>
            </a:lvl2pPr>
            <a:lvl3pPr>
              <a:buClrTx/>
              <a:buFont typeface="Arial"/>
              <a:buChar char="•"/>
              <a:defRPr sz="2000" b="0" i="0">
                <a:solidFill>
                  <a:srgbClr val="606060"/>
                </a:solidFill>
                <a:latin typeface="Trebuchet MS"/>
                <a:cs typeface="Trebuchet MS"/>
              </a:defRPr>
            </a:lvl3pPr>
            <a:lvl4pPr>
              <a:buClrTx/>
              <a:buFont typeface="Arial"/>
              <a:buChar char="•"/>
              <a:defRPr sz="1800" b="0" i="0">
                <a:solidFill>
                  <a:srgbClr val="606060"/>
                </a:solidFill>
                <a:latin typeface="Trebuchet MS"/>
                <a:cs typeface="Trebuchet MS"/>
              </a:defRPr>
            </a:lvl4pPr>
            <a:lvl5pPr>
              <a:buClr>
                <a:srgbClr val="ECD63F"/>
              </a:buClr>
              <a:buFontTx/>
              <a:buNone/>
              <a:defRPr sz="1800" b="0" i="1">
                <a:solidFill>
                  <a:srgbClr val="606060"/>
                </a:solidFill>
                <a:latin typeface="Trebuchet MS"/>
                <a:cs typeface="Trebuchet M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2133600"/>
            <a:ext cx="3810000" cy="3505200"/>
          </a:xfrm>
          <a:prstGeom prst="rect">
            <a:avLst/>
          </a:prstGeom>
        </p:spPr>
        <p:txBody>
          <a:bodyPr/>
          <a:lstStyle>
            <a:lvl1pPr>
              <a:defRPr sz="2800" b="0" i="0">
                <a:solidFill>
                  <a:srgbClr val="606060"/>
                </a:solidFill>
                <a:latin typeface="Trebuchet MS"/>
                <a:cs typeface="Trebuchet MS"/>
              </a:defRPr>
            </a:lvl1pPr>
            <a:lvl2pPr>
              <a:buClrTx/>
              <a:buFont typeface="Arial"/>
              <a:buChar char="•"/>
              <a:defRPr sz="2400" b="0" i="0">
                <a:solidFill>
                  <a:srgbClr val="808080"/>
                </a:solidFill>
                <a:latin typeface="Trebuchet MS"/>
                <a:cs typeface="Trebuchet MS"/>
              </a:defRPr>
            </a:lvl2pPr>
            <a:lvl3pPr>
              <a:buClrTx/>
              <a:buFont typeface="Arial"/>
              <a:buChar char="•"/>
              <a:defRPr sz="2000" b="0" i="0">
                <a:solidFill>
                  <a:srgbClr val="808080"/>
                </a:solidFill>
                <a:latin typeface="Trebuchet MS"/>
                <a:cs typeface="Trebuchet MS"/>
              </a:defRPr>
            </a:lvl3pPr>
            <a:lvl4pPr>
              <a:buClrTx/>
              <a:buFont typeface="Arial"/>
              <a:buChar char="•"/>
              <a:defRPr sz="1800" b="0" i="0">
                <a:solidFill>
                  <a:srgbClr val="808080"/>
                </a:solidFill>
                <a:latin typeface="Trebuchet MS"/>
                <a:cs typeface="Trebuchet MS"/>
              </a:defRPr>
            </a:lvl4pPr>
            <a:lvl5pPr>
              <a:buClr>
                <a:srgbClr val="ECD63F"/>
              </a:buClr>
              <a:buFontTx/>
              <a:buNone/>
              <a:defRPr sz="1800" b="0" i="1">
                <a:solidFill>
                  <a:srgbClr val="808080"/>
                </a:solidFill>
                <a:latin typeface="Trebuchet MS"/>
                <a:cs typeface="Trebuchet M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06475"/>
          </a:xfrm>
          <a:prstGeom prst="rect">
            <a:avLst/>
          </a:prstGeom>
        </p:spPr>
        <p:txBody>
          <a:bodyPr/>
          <a:lstStyle>
            <a:lvl1pPr>
              <a:defRPr b="0" i="0">
                <a:solidFill>
                  <a:srgbClr val="808080"/>
                </a:solidFill>
                <a:latin typeface="Georgia"/>
                <a:cs typeface="Georgia"/>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057401"/>
            <a:ext cx="4040188" cy="438935"/>
          </a:xfrm>
          <a:prstGeom prst="rect">
            <a:avLst/>
          </a:prstGeom>
        </p:spPr>
        <p:txBody>
          <a:bodyPr anchor="b"/>
          <a:lstStyle>
            <a:lvl1pPr marL="0" indent="0">
              <a:buNone/>
              <a:defRPr sz="2400" b="0" i="0">
                <a:solidFill>
                  <a:srgbClr val="1C6CB5"/>
                </a:solidFill>
                <a:latin typeface="Trebuchet MS"/>
                <a:cs typeface="Trebuchet M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4" name="Content Placeholder 3"/>
          <p:cNvSpPr>
            <a:spLocks noGrp="1"/>
          </p:cNvSpPr>
          <p:nvPr>
            <p:ph sz="half" idx="2"/>
          </p:nvPr>
        </p:nvSpPr>
        <p:spPr>
          <a:xfrm>
            <a:off x="457200" y="2637626"/>
            <a:ext cx="4040188" cy="2971800"/>
          </a:xfrm>
          <a:prstGeom prst="rect">
            <a:avLst/>
          </a:prstGeom>
        </p:spPr>
        <p:txBody>
          <a:bodyPr/>
          <a:lstStyle>
            <a:lvl1pPr>
              <a:defRPr sz="2400" b="0" i="0">
                <a:solidFill>
                  <a:srgbClr val="606060"/>
                </a:solidFill>
                <a:latin typeface="Trebuchet MS"/>
                <a:cs typeface="Trebuchet MS"/>
              </a:defRPr>
            </a:lvl1pPr>
            <a:lvl2pPr>
              <a:buClr>
                <a:srgbClr val="ECD63F"/>
              </a:buClr>
              <a:buFont typeface="Arial"/>
              <a:buChar char="•"/>
              <a:defRPr sz="2000" b="0" i="0">
                <a:solidFill>
                  <a:srgbClr val="606060"/>
                </a:solidFill>
                <a:latin typeface="Trebuchet MS"/>
                <a:cs typeface="Trebuchet MS"/>
              </a:defRPr>
            </a:lvl2pPr>
            <a:lvl3pPr>
              <a:buClr>
                <a:srgbClr val="ECD63F"/>
              </a:buClr>
              <a:buFont typeface="Arial"/>
              <a:buChar char="•"/>
              <a:defRPr sz="1800" b="0" i="0">
                <a:solidFill>
                  <a:srgbClr val="606060"/>
                </a:solidFill>
                <a:latin typeface="Trebuchet MS"/>
                <a:cs typeface="Trebuchet MS"/>
              </a:defRPr>
            </a:lvl3pPr>
            <a:lvl4pPr>
              <a:buClr>
                <a:srgbClr val="ECD63F"/>
              </a:buClr>
              <a:buFont typeface="Arial"/>
              <a:buChar char="•"/>
              <a:defRPr sz="1600" b="0" i="0">
                <a:solidFill>
                  <a:srgbClr val="606060"/>
                </a:solidFill>
                <a:latin typeface="Trebuchet MS"/>
                <a:cs typeface="Trebuchet MS"/>
              </a:defRPr>
            </a:lvl4pPr>
            <a:lvl5pPr>
              <a:buClr>
                <a:srgbClr val="ECD63F"/>
              </a:buClr>
              <a:buFontTx/>
              <a:buNone/>
              <a:defRPr sz="1600" b="0" i="1">
                <a:solidFill>
                  <a:srgbClr val="606060"/>
                </a:solidFill>
                <a:latin typeface="Trebuchet MS"/>
                <a:cs typeface="Trebuchet MS"/>
              </a:defRPr>
            </a:lvl5pPr>
            <a:lvl6pPr>
              <a:defRPr sz="1600"/>
            </a:lvl6pPr>
            <a:lvl7pPr>
              <a:defRPr sz="1600"/>
            </a:lvl7pPr>
            <a:lvl8pPr>
              <a:defRPr sz="1600"/>
            </a:lvl8pPr>
            <a:lvl9pPr>
              <a:defRPr sz="1600"/>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057401"/>
            <a:ext cx="4041775" cy="438935"/>
          </a:xfrm>
          <a:prstGeom prst="rect">
            <a:avLst/>
          </a:prstGeom>
        </p:spPr>
        <p:txBody>
          <a:bodyPr anchor="b"/>
          <a:lstStyle>
            <a:lvl1pPr marL="0" indent="0">
              <a:buNone/>
              <a:defRPr sz="2400" b="0" i="0">
                <a:solidFill>
                  <a:srgbClr val="1C6CB5"/>
                </a:solidFill>
                <a:latin typeface="Trebuchet MS"/>
                <a:cs typeface="Trebuchet M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a:t>
            </a:r>
          </a:p>
        </p:txBody>
      </p:sp>
      <p:sp>
        <p:nvSpPr>
          <p:cNvPr id="6" name="Content Placeholder 5"/>
          <p:cNvSpPr>
            <a:spLocks noGrp="1"/>
          </p:cNvSpPr>
          <p:nvPr>
            <p:ph sz="quarter" idx="4"/>
          </p:nvPr>
        </p:nvSpPr>
        <p:spPr>
          <a:xfrm>
            <a:off x="4645025" y="2637626"/>
            <a:ext cx="4041775" cy="2971800"/>
          </a:xfrm>
          <a:prstGeom prst="rect">
            <a:avLst/>
          </a:prstGeom>
        </p:spPr>
        <p:txBody>
          <a:bodyPr/>
          <a:lstStyle>
            <a:lvl1pPr>
              <a:defRPr sz="2400">
                <a:solidFill>
                  <a:srgbClr val="606060"/>
                </a:solidFill>
              </a:defRPr>
            </a:lvl1pPr>
            <a:lvl2pPr>
              <a:buClr>
                <a:srgbClr val="ECD63F"/>
              </a:buClr>
              <a:buFont typeface="Arial"/>
              <a:buChar char="•"/>
              <a:defRPr sz="2000">
                <a:solidFill>
                  <a:srgbClr val="606060"/>
                </a:solidFill>
              </a:defRPr>
            </a:lvl2pPr>
            <a:lvl3pPr>
              <a:buClr>
                <a:srgbClr val="ECD63F"/>
              </a:buClr>
              <a:buFont typeface="Arial"/>
              <a:buChar char="•"/>
              <a:defRPr sz="1800">
                <a:solidFill>
                  <a:srgbClr val="606060"/>
                </a:solidFill>
              </a:defRPr>
            </a:lvl3pPr>
            <a:lvl4pPr>
              <a:buClr>
                <a:srgbClr val="ECD63F"/>
              </a:buClr>
              <a:buFont typeface="Arial"/>
              <a:buChar char="•"/>
              <a:defRPr sz="1600">
                <a:solidFill>
                  <a:srgbClr val="606060"/>
                </a:solidFill>
              </a:defRPr>
            </a:lvl4pPr>
            <a:lvl5pPr>
              <a:buClr>
                <a:srgbClr val="ECD63F"/>
              </a:buClr>
              <a:buFontTx/>
              <a:buNone/>
              <a:defRPr sz="1600" i="1">
                <a:solidFill>
                  <a:srgbClr val="606060"/>
                </a:solidFill>
              </a:defRPr>
            </a:lvl5pPr>
            <a:lvl6pPr>
              <a:defRPr sz="1600"/>
            </a:lvl6pPr>
            <a:lvl7pPr>
              <a:defRPr sz="1600"/>
            </a:lvl7pPr>
            <a:lvl8pPr>
              <a:defRPr sz="1600"/>
            </a:lvl8pPr>
            <a:lvl9pPr>
              <a:defRPr sz="1600"/>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3008313" cy="1295400"/>
          </a:xfrm>
          <a:prstGeom prst="rect">
            <a:avLst/>
          </a:prstGeom>
          <a:solidFill>
            <a:srgbClr val="F49709"/>
          </a:solidFill>
        </p:spPr>
        <p:txBody>
          <a:bodyPr anchor="b"/>
          <a:lstStyle>
            <a:lvl1pPr algn="l">
              <a:defRPr sz="2000" b="0" i="0">
                <a:latin typeface="Trebuchet MS"/>
                <a:cs typeface="Trebuchet MS"/>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143000"/>
            <a:ext cx="5111750" cy="4495800"/>
          </a:xfrm>
          <a:prstGeom prst="rect">
            <a:avLst/>
          </a:prstGeom>
        </p:spPr>
        <p:txBody>
          <a:bodyPr/>
          <a:lstStyle>
            <a:lvl1pPr>
              <a:defRPr sz="3200">
                <a:solidFill>
                  <a:srgbClr val="606060"/>
                </a:solidFill>
                <a:latin typeface="Georgia"/>
                <a:cs typeface="Georgia"/>
              </a:defRPr>
            </a:lvl1pPr>
            <a:lvl2pPr>
              <a:buClrTx/>
              <a:buFont typeface="Arial"/>
              <a:buChar char="•"/>
              <a:defRPr sz="2800" b="0" i="0">
                <a:solidFill>
                  <a:srgbClr val="606060"/>
                </a:solidFill>
                <a:latin typeface="Trebuchet MS"/>
                <a:cs typeface="Trebuchet MS"/>
              </a:defRPr>
            </a:lvl2pPr>
            <a:lvl3pPr>
              <a:buClrTx/>
              <a:buFont typeface="Arial"/>
              <a:buChar char="•"/>
              <a:defRPr sz="2400" b="0" i="0">
                <a:solidFill>
                  <a:srgbClr val="606060"/>
                </a:solidFill>
                <a:latin typeface="Trebuchet MS"/>
                <a:cs typeface="Trebuchet MS"/>
              </a:defRPr>
            </a:lvl3pPr>
            <a:lvl4pPr>
              <a:buClrTx/>
              <a:buFont typeface="Arial"/>
              <a:buChar char="•"/>
              <a:defRPr sz="2000" b="0" i="0">
                <a:solidFill>
                  <a:srgbClr val="606060"/>
                </a:solidFill>
                <a:latin typeface="Trebuchet MS"/>
                <a:cs typeface="Trebuchet MS"/>
              </a:defRPr>
            </a:lvl4pPr>
            <a:lvl5pPr>
              <a:buClr>
                <a:srgbClr val="ECD63F"/>
              </a:buClr>
              <a:buFontTx/>
              <a:buNone/>
              <a:defRPr sz="2000" b="0" i="1">
                <a:solidFill>
                  <a:srgbClr val="606060"/>
                </a:solidFill>
                <a:latin typeface="Trebuchet MS"/>
                <a:cs typeface="Trebuchet MS"/>
              </a:defRPr>
            </a:lvl5pPr>
            <a:lvl6pPr>
              <a:defRPr sz="2000"/>
            </a:lvl6pPr>
            <a:lvl7pPr>
              <a:defRPr sz="2000"/>
            </a:lvl7pPr>
            <a:lvl8pPr>
              <a:defRPr sz="2000"/>
            </a:lvl8pPr>
            <a:lvl9pPr>
              <a:defRPr sz="2000"/>
            </a:lvl9pPr>
          </a:lstStyle>
          <a:p>
            <a:pPr lvl="0"/>
            <a:r>
              <a:rPr lang="en-US" dirty="0" smtClean="0"/>
              <a:t>Click to edit Master text </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590800"/>
            <a:ext cx="3008313" cy="3048000"/>
          </a:xfrm>
          <a:prstGeom prst="rect">
            <a:avLst/>
          </a:prstGeom>
        </p:spPr>
        <p:txBody>
          <a:bodyPr/>
          <a:lstStyle>
            <a:lvl1pPr marL="0" indent="0">
              <a:buNone/>
              <a:defRPr sz="1400" b="0" i="0">
                <a:solidFill>
                  <a:srgbClr val="606060"/>
                </a:solidFill>
                <a:latin typeface="Trebuchet MS"/>
                <a:cs typeface="Trebuchet M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4495800"/>
            <a:ext cx="5334000" cy="566738"/>
          </a:xfrm>
          <a:prstGeom prst="rect">
            <a:avLst/>
          </a:prstGeom>
        </p:spPr>
        <p:txBody>
          <a:bodyPr anchor="b"/>
          <a:lstStyle>
            <a:lvl1pPr algn="ctr">
              <a:defRPr sz="2000" b="0" i="0">
                <a:solidFill>
                  <a:srgbClr val="606060"/>
                </a:solidFill>
                <a:latin typeface="Georgia"/>
                <a:cs typeface="Georgia"/>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828800" y="1295400"/>
            <a:ext cx="5334000" cy="3124200"/>
          </a:xfrm>
          <a:prstGeom prst="rect">
            <a:avLst/>
          </a:prstGeom>
          <a:ln>
            <a:headEnd type="none" w="med" len="med"/>
            <a:tailEnd type="none" w="med" len="med"/>
          </a:ln>
        </p:spPr>
        <p:style>
          <a:lnRef idx="3">
            <a:schemeClr val="lt1"/>
          </a:lnRef>
          <a:fillRef idx="1">
            <a:schemeClr val="accent3"/>
          </a:fillRef>
          <a:effectRef idx="1">
            <a:schemeClr val="accent3"/>
          </a:effectRef>
          <a:fontRef idx="none"/>
        </p:style>
        <p:txBody>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828800" y="5062538"/>
            <a:ext cx="5334000" cy="804862"/>
          </a:xfrm>
          <a:prstGeom prst="rect">
            <a:avLst/>
          </a:prstGeom>
        </p:spPr>
        <p:txBody>
          <a:bodyPr/>
          <a:lstStyle>
            <a:lvl1pPr marL="0" indent="0" algn="ctr">
              <a:buNone/>
              <a:defRPr sz="1400" b="0" i="0">
                <a:solidFill>
                  <a:srgbClr val="606060"/>
                </a:solidFill>
                <a:latin typeface="Trebuchet MS"/>
                <a:cs typeface="Trebuchet M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gray_seal_alt.jpg"/>
          <p:cNvPicPr>
            <a:picLocks noChangeAspect="1"/>
          </p:cNvPicPr>
          <p:nvPr userDrawn="1"/>
        </p:nvPicPr>
        <p:blipFill>
          <a:blip r:embed="rId10"/>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837" r:id="rId1"/>
    <p:sldLayoutId id="2147483838" r:id="rId2"/>
    <p:sldLayoutId id="2147483844" r:id="rId3"/>
    <p:sldLayoutId id="2147483839" r:id="rId4"/>
    <p:sldLayoutId id="2147483840" r:id="rId5"/>
    <p:sldLayoutId id="2147483841" r:id="rId6"/>
    <p:sldLayoutId id="2147483842" r:id="rId7"/>
    <p:sldLayoutId id="2147483843" r:id="rId8"/>
  </p:sldLayoutIdLst>
  <p:txStyles>
    <p:titleStyle>
      <a:lvl1pPr algn="l" rtl="0" eaLnBrk="0" fontAlgn="base" hangingPunct="0">
        <a:spcBef>
          <a:spcPct val="0"/>
        </a:spcBef>
        <a:spcAft>
          <a:spcPct val="0"/>
        </a:spcAft>
        <a:defRPr sz="3600">
          <a:solidFill>
            <a:schemeClr val="bg1"/>
          </a:solidFill>
          <a:latin typeface="+mj-lt"/>
          <a:ea typeface="ＭＳ Ｐゴシック" pitchFamily="122" charset="-128"/>
          <a:cs typeface="ＭＳ Ｐゴシック" pitchFamily="122" charset="-128"/>
        </a:defRPr>
      </a:lvl1pPr>
      <a:lvl2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2pPr>
      <a:lvl3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3pPr>
      <a:lvl4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4pPr>
      <a:lvl5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5pPr>
      <a:lvl6pPr marL="457200" algn="l" rtl="0" fontAlgn="base">
        <a:spcBef>
          <a:spcPct val="0"/>
        </a:spcBef>
        <a:spcAft>
          <a:spcPct val="0"/>
        </a:spcAft>
        <a:defRPr sz="3600">
          <a:solidFill>
            <a:schemeClr val="bg1"/>
          </a:solidFill>
          <a:latin typeface="Times" pitchFamily="122" charset="0"/>
        </a:defRPr>
      </a:lvl6pPr>
      <a:lvl7pPr marL="914400" algn="l" rtl="0" fontAlgn="base">
        <a:spcBef>
          <a:spcPct val="0"/>
        </a:spcBef>
        <a:spcAft>
          <a:spcPct val="0"/>
        </a:spcAft>
        <a:defRPr sz="3600">
          <a:solidFill>
            <a:schemeClr val="bg1"/>
          </a:solidFill>
          <a:latin typeface="Times" pitchFamily="122" charset="0"/>
        </a:defRPr>
      </a:lvl7pPr>
      <a:lvl8pPr marL="1371600" algn="l" rtl="0" fontAlgn="base">
        <a:spcBef>
          <a:spcPct val="0"/>
        </a:spcBef>
        <a:spcAft>
          <a:spcPct val="0"/>
        </a:spcAft>
        <a:defRPr sz="3600">
          <a:solidFill>
            <a:schemeClr val="bg1"/>
          </a:solidFill>
          <a:latin typeface="Times" pitchFamily="122" charset="0"/>
        </a:defRPr>
      </a:lvl8pPr>
      <a:lvl9pPr marL="1828800" algn="l" rtl="0" fontAlgn="base">
        <a:spcBef>
          <a:spcPct val="0"/>
        </a:spcBef>
        <a:spcAft>
          <a:spcPct val="0"/>
        </a:spcAft>
        <a:defRPr sz="3600">
          <a:solidFill>
            <a:schemeClr val="bg1"/>
          </a:solidFill>
          <a:latin typeface="Times" pitchFamily="122" charset="0"/>
        </a:defRPr>
      </a:lvl9pPr>
    </p:titleStyle>
    <p:bodyStyle>
      <a:lvl1pPr marL="342900" indent="-342900" algn="l" rtl="0" eaLnBrk="0" fontAlgn="base" hangingPunct="0">
        <a:spcBef>
          <a:spcPct val="20000"/>
        </a:spcBef>
        <a:spcAft>
          <a:spcPct val="0"/>
        </a:spcAft>
        <a:buClr>
          <a:srgbClr val="FF6600"/>
        </a:buClr>
        <a:defRPr sz="2400">
          <a:solidFill>
            <a:schemeClr val="bg1"/>
          </a:solidFill>
          <a:latin typeface="+mn-lt"/>
          <a:ea typeface="ＭＳ Ｐゴシック" pitchFamily="122" charset="-128"/>
          <a:cs typeface="ＭＳ Ｐゴシック" pitchFamily="122" charset="-128"/>
        </a:defRPr>
      </a:lvl1pPr>
      <a:lvl2pPr marL="742950" indent="-285750" algn="l" rtl="0" eaLnBrk="0" fontAlgn="base" hangingPunct="0">
        <a:spcBef>
          <a:spcPct val="20000"/>
        </a:spcBef>
        <a:spcAft>
          <a:spcPct val="0"/>
        </a:spcAft>
        <a:buClr>
          <a:srgbClr val="FF6633"/>
        </a:buClr>
        <a:buSzPct val="80000"/>
        <a:buFont typeface="Times" charset="0"/>
        <a:buChar char="•"/>
        <a:defRPr sz="2400">
          <a:solidFill>
            <a:schemeClr val="bg1"/>
          </a:solidFill>
          <a:latin typeface="+mn-lt"/>
          <a:ea typeface="ＭＳ Ｐゴシック" pitchFamily="122" charset="-128"/>
        </a:defRPr>
      </a:lvl2pPr>
      <a:lvl3pPr marL="1143000" indent="-228600" algn="l" rtl="0" eaLnBrk="0" fontAlgn="base" hangingPunct="0">
        <a:spcBef>
          <a:spcPct val="20000"/>
        </a:spcBef>
        <a:spcAft>
          <a:spcPct val="0"/>
        </a:spcAft>
        <a:buClr>
          <a:srgbClr val="FF6600"/>
        </a:buClr>
        <a:buChar char="•"/>
        <a:defRPr sz="2000">
          <a:solidFill>
            <a:schemeClr val="bg1"/>
          </a:solidFill>
          <a:latin typeface="+mn-lt"/>
          <a:ea typeface="ＭＳ Ｐゴシック" pitchFamily="122" charset="-128"/>
        </a:defRPr>
      </a:lvl3pPr>
      <a:lvl4pPr marL="1600200" indent="-228600" algn="l" rtl="0" eaLnBrk="0" fontAlgn="base" hangingPunct="0">
        <a:spcBef>
          <a:spcPct val="20000"/>
        </a:spcBef>
        <a:spcAft>
          <a:spcPct val="0"/>
        </a:spcAft>
        <a:buClr>
          <a:srgbClr val="FF6600"/>
        </a:buClr>
        <a:buSzPct val="95000"/>
        <a:buFont typeface="Times" charset="0"/>
        <a:buChar char="•"/>
        <a:defRPr sz="2000">
          <a:solidFill>
            <a:schemeClr val="bg1"/>
          </a:solidFill>
          <a:latin typeface="+mn-lt"/>
          <a:ea typeface="ＭＳ Ｐゴシック" pitchFamily="122" charset="-128"/>
        </a:defRPr>
      </a:lvl4pPr>
      <a:lvl5pPr marL="2057400" indent="-228600" algn="l" rtl="0" eaLnBrk="0" fontAlgn="base" hangingPunct="0">
        <a:spcBef>
          <a:spcPct val="20000"/>
        </a:spcBef>
        <a:spcAft>
          <a:spcPct val="0"/>
        </a:spcAft>
        <a:buClr>
          <a:schemeClr val="bg1"/>
        </a:buClr>
        <a:defRPr sz="2000">
          <a:solidFill>
            <a:schemeClr val="bg1"/>
          </a:solidFill>
          <a:latin typeface="+mn-lt"/>
          <a:ea typeface="ＭＳ Ｐゴシック" pitchFamily="122" charset="-128"/>
        </a:defRPr>
      </a:lvl5pPr>
      <a:lvl6pPr marL="25146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6pPr>
      <a:lvl7pPr marL="29718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7pPr>
      <a:lvl8pPr marL="34290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8pPr>
      <a:lvl9pPr marL="38862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connectedu.com/postsecondary-solutions/college-evaluation-suite/college-course-evaluation.html" TargetMode="External"/><Relationship Id="rId7" Type="http://schemas.openxmlformats.org/officeDocument/2006/relationships/hyperlink" Target="http://www.blackboard.com/" TargetMode="External"/><Relationship Id="rId2" Type="http://schemas.openxmlformats.org/officeDocument/2006/relationships/hyperlink" Target="http://www.campuslabs.com/" TargetMode="External"/><Relationship Id="rId1" Type="http://schemas.openxmlformats.org/officeDocument/2006/relationships/slideLayout" Target="../slideLayouts/slideLayout2.xml"/><Relationship Id="rId6" Type="http://schemas.openxmlformats.org/officeDocument/2006/relationships/hyperlink" Target="http://service.onlinecourseevaluations.com/" TargetMode="External"/><Relationship Id="rId5" Type="http://schemas.openxmlformats.org/officeDocument/2006/relationships/hyperlink" Target="https://www.e-value.net/" TargetMode="External"/><Relationship Id="rId4" Type="http://schemas.openxmlformats.org/officeDocument/2006/relationships/hyperlink" Target="http://www.digitalmeasures.com/course-evaluation-softwar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47800"/>
          </a:xfrm>
        </p:spPr>
        <p:txBody>
          <a:bodyPr/>
          <a:lstStyle/>
          <a:p>
            <a:r>
              <a:rPr lang="en-US" dirty="0"/>
              <a:t>Institutional Course Evaluation Solution</a:t>
            </a:r>
          </a:p>
        </p:txBody>
      </p:sp>
      <p:sp>
        <p:nvSpPr>
          <p:cNvPr id="3" name="Subtitle 2"/>
          <p:cNvSpPr>
            <a:spLocks noGrp="1"/>
          </p:cNvSpPr>
          <p:nvPr>
            <p:ph type="subTitle" idx="1"/>
          </p:nvPr>
        </p:nvSpPr>
        <p:spPr>
          <a:xfrm>
            <a:off x="381000" y="3124200"/>
            <a:ext cx="8458200" cy="3429000"/>
          </a:xfrm>
        </p:spPr>
        <p:txBody>
          <a:bodyPr/>
          <a:lstStyle/>
          <a:p>
            <a:r>
              <a:rPr lang="en-US" dirty="0" smtClean="0"/>
              <a:t>Faculty Senate Executive Committee</a:t>
            </a:r>
          </a:p>
          <a:p>
            <a:r>
              <a:rPr lang="en-US" dirty="0" smtClean="0"/>
              <a:t>September 12, 2012</a:t>
            </a:r>
          </a:p>
          <a:p>
            <a:endParaRPr lang="en-US" dirty="0" smtClean="0"/>
          </a:p>
          <a:p>
            <a:pPr algn="l"/>
            <a:r>
              <a:rPr lang="en-US" dirty="0"/>
              <a:t>Carol </a:t>
            </a:r>
            <a:r>
              <a:rPr lang="en-US" dirty="0" err="1"/>
              <a:t>VanZile-Tamsen</a:t>
            </a:r>
            <a:r>
              <a:rPr lang="en-US" dirty="0"/>
              <a:t>, Ph.D</a:t>
            </a:r>
            <a:r>
              <a:rPr lang="en-US" dirty="0" smtClean="0"/>
              <a:t>.; Associate Director, Office </a:t>
            </a:r>
            <a:r>
              <a:rPr lang="en-US" dirty="0"/>
              <a:t>of University Accreditation and </a:t>
            </a:r>
            <a:r>
              <a:rPr lang="en-US" dirty="0" smtClean="0"/>
              <a:t>Assessment</a:t>
            </a:r>
          </a:p>
          <a:p>
            <a:pPr algn="l"/>
            <a:endParaRPr lang="fr-FR" dirty="0" smtClean="0"/>
          </a:p>
          <a:p>
            <a:pPr algn="l"/>
            <a:r>
              <a:rPr lang="fr-FR" dirty="0" smtClean="0"/>
              <a:t>Joseph Mantione, Assistant </a:t>
            </a:r>
            <a:r>
              <a:rPr lang="fr-FR" dirty="0"/>
              <a:t>Vice </a:t>
            </a:r>
            <a:r>
              <a:rPr lang="fr-FR" dirty="0" smtClean="0"/>
              <a:t>Provost, </a:t>
            </a:r>
            <a:r>
              <a:rPr lang="en-US" dirty="0"/>
              <a:t>Institutional Analysis </a:t>
            </a:r>
          </a:p>
        </p:txBody>
      </p:sp>
    </p:spTree>
    <p:extLst>
      <p:ext uri="{BB962C8B-B14F-4D97-AF65-F5344CB8AC3E}">
        <p14:creationId xmlns:p14="http://schemas.microsoft.com/office/powerpoint/2010/main" val="141642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38200"/>
            <a:ext cx="7772400" cy="762000"/>
          </a:xfrm>
        </p:spPr>
        <p:txBody>
          <a:bodyPr/>
          <a:lstStyle/>
          <a:p>
            <a:r>
              <a:rPr lang="en-US" dirty="0" smtClean="0"/>
              <a:t>Vendors already on campus</a:t>
            </a:r>
            <a:endParaRPr lang="en-US" dirty="0"/>
          </a:p>
        </p:txBody>
      </p:sp>
      <p:sp>
        <p:nvSpPr>
          <p:cNvPr id="3" name="Subtitle 2"/>
          <p:cNvSpPr>
            <a:spLocks noGrp="1"/>
          </p:cNvSpPr>
          <p:nvPr>
            <p:ph type="subTitle" idx="1"/>
          </p:nvPr>
        </p:nvSpPr>
        <p:spPr>
          <a:xfrm>
            <a:off x="533400" y="2209800"/>
            <a:ext cx="8382000" cy="3276600"/>
          </a:xfrm>
        </p:spPr>
        <p:txBody>
          <a:bodyPr/>
          <a:lstStyle/>
          <a:p>
            <a:pPr algn="l"/>
            <a:endParaRPr lang="en-US" sz="1600" dirty="0" smtClean="0"/>
          </a:p>
          <a:p>
            <a:pPr algn="l"/>
            <a:r>
              <a:rPr lang="en-US" sz="1600" dirty="0" smtClean="0"/>
              <a:t>Campuslabs</a:t>
            </a:r>
            <a:r>
              <a:rPr lang="en-US" sz="1600" dirty="0"/>
              <a:t>	</a:t>
            </a:r>
            <a:r>
              <a:rPr lang="en-US" sz="1600" u="sng" dirty="0">
                <a:hlinkClick r:id="rId2"/>
              </a:rPr>
              <a:t>http://www.campuslabs.com</a:t>
            </a:r>
            <a:r>
              <a:rPr lang="en-US" sz="1600" u="sng" dirty="0" smtClean="0">
                <a:hlinkClick r:id="rId2"/>
              </a:rPr>
              <a:t>/</a:t>
            </a:r>
            <a:r>
              <a:rPr lang="en-US" sz="1600" u="sng" dirty="0" smtClean="0"/>
              <a:t> </a:t>
            </a:r>
            <a:r>
              <a:rPr lang="en-US" sz="1600" dirty="0" smtClean="0"/>
              <a:t> (cost proposal submitted)</a:t>
            </a:r>
            <a:endParaRPr lang="en-US" sz="1600" dirty="0"/>
          </a:p>
          <a:p>
            <a:pPr algn="l"/>
            <a:r>
              <a:rPr lang="en-US" sz="1600" dirty="0"/>
              <a:t>ConnectEdu	</a:t>
            </a:r>
            <a:r>
              <a:rPr lang="en-US" sz="1600" u="sng" dirty="0">
                <a:hlinkClick r:id="rId3"/>
              </a:rPr>
              <a:t>http://</a:t>
            </a:r>
            <a:r>
              <a:rPr lang="en-US" sz="1600" u="sng" dirty="0" smtClean="0">
                <a:hlinkClick r:id="rId3"/>
              </a:rPr>
              <a:t>www.connectedu.com/postsecondary-solutions/college-evaluation-suite/college-course-evaluation.html</a:t>
            </a:r>
            <a:r>
              <a:rPr lang="en-US" sz="1600" u="sng" dirty="0" smtClean="0"/>
              <a:t> </a:t>
            </a:r>
            <a:r>
              <a:rPr lang="en-US" sz="1600" dirty="0" smtClean="0"/>
              <a:t>     (cost proposal </a:t>
            </a:r>
            <a:r>
              <a:rPr lang="en-US" sz="1600" dirty="0"/>
              <a:t>submitted)</a:t>
            </a:r>
          </a:p>
          <a:p>
            <a:pPr algn="l"/>
            <a:r>
              <a:rPr lang="en-US" sz="1600" dirty="0" smtClean="0"/>
              <a:t>Digital Measures	</a:t>
            </a:r>
            <a:r>
              <a:rPr lang="en-US" sz="1600" dirty="0">
                <a:hlinkClick r:id="rId4"/>
              </a:rPr>
              <a:t>http://www.digitalmeasures.com/course-evaluation-software/</a:t>
            </a:r>
            <a:endParaRPr lang="en-US" sz="1600" dirty="0" smtClean="0"/>
          </a:p>
          <a:p>
            <a:pPr algn="l"/>
            <a:r>
              <a:rPr lang="en-US" sz="1600" dirty="0" smtClean="0"/>
              <a:t>E*Value</a:t>
            </a:r>
            <a:r>
              <a:rPr lang="en-US" sz="1600" dirty="0"/>
              <a:t>	</a:t>
            </a:r>
            <a:r>
              <a:rPr lang="en-US" sz="1600" dirty="0" smtClean="0"/>
              <a:t>	</a:t>
            </a:r>
            <a:r>
              <a:rPr lang="en-US" sz="1600" u="sng" dirty="0" smtClean="0">
                <a:hlinkClick r:id="rId5"/>
              </a:rPr>
              <a:t>https</a:t>
            </a:r>
            <a:r>
              <a:rPr lang="en-US" sz="1600" u="sng" dirty="0">
                <a:hlinkClick r:id="rId5"/>
              </a:rPr>
              <a:t>://www.e-value.net/</a:t>
            </a:r>
            <a:endParaRPr lang="en-US" sz="1600" dirty="0"/>
          </a:p>
          <a:p>
            <a:pPr algn="l"/>
            <a:r>
              <a:rPr lang="en-US" sz="1600" dirty="0"/>
              <a:t>SmartEvals	</a:t>
            </a:r>
            <a:r>
              <a:rPr lang="en-US" sz="1600" u="sng" dirty="0">
                <a:hlinkClick r:id="rId6"/>
              </a:rPr>
              <a:t>http://service.onlinecourseevaluations.com</a:t>
            </a:r>
            <a:r>
              <a:rPr lang="en-US" sz="1600" u="sng" dirty="0" smtClean="0">
                <a:hlinkClick r:id="rId6"/>
              </a:rPr>
              <a:t>/</a:t>
            </a:r>
            <a:endParaRPr lang="en-US" sz="1600" u="sng" dirty="0" smtClean="0"/>
          </a:p>
          <a:p>
            <a:pPr algn="l"/>
            <a:endParaRPr lang="en-US" sz="1600" u="sng" dirty="0"/>
          </a:p>
          <a:p>
            <a:pPr algn="l"/>
            <a:r>
              <a:rPr lang="en-US" sz="1600" dirty="0" smtClean="0"/>
              <a:t>*Blackboard</a:t>
            </a:r>
            <a:r>
              <a:rPr lang="en-US" sz="1600" dirty="0"/>
              <a:t>	</a:t>
            </a:r>
            <a:r>
              <a:rPr lang="en-US" sz="1600" dirty="0">
                <a:hlinkClick r:id="rId7"/>
              </a:rPr>
              <a:t>http://www.blackboard.com/</a:t>
            </a:r>
            <a:r>
              <a:rPr lang="en-US" sz="1600" dirty="0"/>
              <a:t> (no </a:t>
            </a:r>
            <a:r>
              <a:rPr lang="en-US" sz="1600" dirty="0" smtClean="0"/>
              <a:t>course </a:t>
            </a:r>
            <a:r>
              <a:rPr lang="en-US" sz="1600" dirty="0" err="1" smtClean="0"/>
              <a:t>eval</a:t>
            </a:r>
            <a:r>
              <a:rPr lang="en-US" sz="1600" dirty="0" smtClean="0"/>
              <a:t> solution at present)</a:t>
            </a:r>
          </a:p>
          <a:p>
            <a:pPr algn="l"/>
            <a:endParaRPr lang="en-US" sz="1600" dirty="0"/>
          </a:p>
          <a:p>
            <a:pPr algn="l"/>
            <a:endParaRPr lang="en-US" sz="1600" dirty="0"/>
          </a:p>
          <a:p>
            <a:pPr algn="l"/>
            <a:endParaRPr lang="en-US" sz="1600" dirty="0"/>
          </a:p>
          <a:p>
            <a:pPr algn="l"/>
            <a:endParaRPr lang="en-US" sz="1600" dirty="0"/>
          </a:p>
          <a:p>
            <a:endParaRPr lang="en-US" dirty="0" smtClean="0"/>
          </a:p>
          <a:p>
            <a:endParaRPr lang="en-US" dirty="0"/>
          </a:p>
        </p:txBody>
      </p:sp>
    </p:spTree>
    <p:extLst>
      <p:ext uri="{BB962C8B-B14F-4D97-AF65-F5344CB8AC3E}">
        <p14:creationId xmlns:p14="http://schemas.microsoft.com/office/powerpoint/2010/main" val="2733117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990600"/>
          </a:xfrm>
        </p:spPr>
        <p:txBody>
          <a:bodyPr/>
          <a:lstStyle/>
          <a:p>
            <a:r>
              <a:rPr lang="en-US" dirty="0"/>
              <a:t>Conclusions</a:t>
            </a:r>
          </a:p>
        </p:txBody>
      </p:sp>
      <p:sp>
        <p:nvSpPr>
          <p:cNvPr id="3" name="Subtitle 2"/>
          <p:cNvSpPr>
            <a:spLocks noGrp="1"/>
          </p:cNvSpPr>
          <p:nvPr>
            <p:ph type="subTitle" idx="1"/>
          </p:nvPr>
        </p:nvSpPr>
        <p:spPr>
          <a:xfrm>
            <a:off x="304800" y="1905000"/>
            <a:ext cx="8382000" cy="4724400"/>
          </a:xfrm>
        </p:spPr>
        <p:txBody>
          <a:bodyPr/>
          <a:lstStyle/>
          <a:p>
            <a:pPr marL="342900" lvl="0" indent="-342900" algn="l" eaLnBrk="1" fontAlgn="auto" hangingPunct="1">
              <a:spcAft>
                <a:spcPts val="0"/>
              </a:spcAft>
              <a:buClrTx/>
              <a:buFont typeface="Arial" pitchFamily="34" charset="0"/>
              <a:buChar char="•"/>
            </a:pPr>
            <a:r>
              <a:rPr lang="en-US" sz="3200" kern="1200" dirty="0">
                <a:solidFill>
                  <a:srgbClr val="000000"/>
                </a:solidFill>
                <a:latin typeface="Calibri"/>
                <a:ea typeface="+mn-ea"/>
                <a:cs typeface="+mn-cs"/>
              </a:rPr>
              <a:t>Regardless of platform chosen, there are many good reasons to have an institutional course evaluation system</a:t>
            </a:r>
          </a:p>
          <a:p>
            <a:pPr marL="342900" lvl="0" indent="-342900" algn="l" eaLnBrk="1" fontAlgn="auto" hangingPunct="1">
              <a:spcAft>
                <a:spcPts val="0"/>
              </a:spcAft>
              <a:buClrTx/>
              <a:buFont typeface="Arial" pitchFamily="34" charset="0"/>
              <a:buChar char="•"/>
            </a:pPr>
            <a:r>
              <a:rPr lang="en-US" sz="3200" kern="1200" dirty="0">
                <a:solidFill>
                  <a:srgbClr val="000000"/>
                </a:solidFill>
                <a:latin typeface="Calibri"/>
                <a:ea typeface="+mn-ea"/>
                <a:cs typeface="+mn-cs"/>
              </a:rPr>
              <a:t>We hope you will consider data use and reporting reasons, as well as fiscal reasons, as you consider this issue.</a:t>
            </a:r>
          </a:p>
          <a:p>
            <a:endParaRPr lang="en-US" dirty="0"/>
          </a:p>
        </p:txBody>
      </p:sp>
    </p:spTree>
    <p:extLst>
      <p:ext uri="{BB962C8B-B14F-4D97-AF65-F5344CB8AC3E}">
        <p14:creationId xmlns:p14="http://schemas.microsoft.com/office/powerpoint/2010/main" val="2588845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762000"/>
          </a:xfrm>
        </p:spPr>
        <p:txBody>
          <a:bodyPr/>
          <a:lstStyle/>
          <a:p>
            <a:r>
              <a:rPr lang="en-US" dirty="0"/>
              <a:t>Currently at UB:</a:t>
            </a:r>
          </a:p>
        </p:txBody>
      </p:sp>
      <p:sp>
        <p:nvSpPr>
          <p:cNvPr id="3" name="Subtitle 2"/>
          <p:cNvSpPr>
            <a:spLocks noGrp="1"/>
          </p:cNvSpPr>
          <p:nvPr>
            <p:ph type="subTitle" idx="1"/>
          </p:nvPr>
        </p:nvSpPr>
        <p:spPr>
          <a:xfrm>
            <a:off x="457200" y="2133600"/>
            <a:ext cx="8382000" cy="4419600"/>
          </a:xfrm>
        </p:spPr>
        <p:txBody>
          <a:bodyPr/>
          <a:lstStyle/>
          <a:p>
            <a:pPr marL="342900" lvl="0" indent="-342900" algn="l" eaLnBrk="1" fontAlgn="auto" hangingPunct="1">
              <a:spcAft>
                <a:spcPts val="0"/>
              </a:spcAft>
              <a:buClrTx/>
              <a:buFont typeface="Arial" pitchFamily="34" charset="0"/>
              <a:buChar char="•"/>
            </a:pPr>
            <a:r>
              <a:rPr lang="en-US" sz="3200" kern="1200" dirty="0">
                <a:solidFill>
                  <a:srgbClr val="000000"/>
                </a:solidFill>
                <a:latin typeface="Calibri"/>
                <a:ea typeface="+mn-ea"/>
                <a:cs typeface="+mn-cs"/>
              </a:rPr>
              <a:t>Five different course evaluation solutions are used across the 12 units</a:t>
            </a:r>
          </a:p>
          <a:p>
            <a:pPr marL="342900" lvl="0" indent="-342900" algn="l" eaLnBrk="1" fontAlgn="auto" hangingPunct="1">
              <a:spcAft>
                <a:spcPts val="0"/>
              </a:spcAft>
              <a:buClrTx/>
              <a:buFont typeface="Arial" pitchFamily="34" charset="0"/>
              <a:buChar char="•"/>
            </a:pPr>
            <a:r>
              <a:rPr lang="en-US" sz="3200" kern="1200" dirty="0">
                <a:solidFill>
                  <a:srgbClr val="000000"/>
                </a:solidFill>
                <a:latin typeface="Calibri"/>
                <a:ea typeface="+mn-ea"/>
                <a:cs typeface="+mn-cs"/>
              </a:rPr>
              <a:t>Additional systems used by academic support units delivering instruction </a:t>
            </a:r>
          </a:p>
          <a:p>
            <a:endParaRPr lang="en-US" dirty="0"/>
          </a:p>
        </p:txBody>
      </p:sp>
    </p:spTree>
    <p:extLst>
      <p:ext uri="{BB962C8B-B14F-4D97-AF65-F5344CB8AC3E}">
        <p14:creationId xmlns:p14="http://schemas.microsoft.com/office/powerpoint/2010/main" val="289702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1"/>
            <a:ext cx="7772400" cy="838200"/>
          </a:xfrm>
        </p:spPr>
        <p:txBody>
          <a:bodyPr/>
          <a:lstStyle/>
          <a:p>
            <a:r>
              <a:rPr lang="en-US" dirty="0"/>
              <a:t>Currently at UB:</a:t>
            </a:r>
          </a:p>
        </p:txBody>
      </p:sp>
      <p:sp>
        <p:nvSpPr>
          <p:cNvPr id="3" name="Subtitle 2"/>
          <p:cNvSpPr>
            <a:spLocks noGrp="1"/>
          </p:cNvSpPr>
          <p:nvPr>
            <p:ph type="subTitle" idx="1"/>
          </p:nvPr>
        </p:nvSpPr>
        <p:spPr>
          <a:xfrm>
            <a:off x="381000" y="1828800"/>
            <a:ext cx="8458200" cy="4648200"/>
          </a:xfrm>
        </p:spPr>
        <p:txBody>
          <a:bodyPr/>
          <a:lstStyle/>
          <a:p>
            <a:pPr marL="342900" lvl="0" indent="-342900" algn="l" eaLnBrk="1" fontAlgn="auto" hangingPunct="1">
              <a:spcAft>
                <a:spcPts val="0"/>
              </a:spcAft>
              <a:buClrTx/>
              <a:buFont typeface="Arial" pitchFamily="34" charset="0"/>
              <a:buChar char="•"/>
            </a:pPr>
            <a:r>
              <a:rPr lang="en-US" sz="3200" kern="1200" dirty="0">
                <a:solidFill>
                  <a:srgbClr val="000000"/>
                </a:solidFill>
                <a:latin typeface="Calibri"/>
                <a:ea typeface="+mn-ea"/>
                <a:cs typeface="+mn-cs"/>
              </a:rPr>
              <a:t>In some areas, preparation of evaluation forms for course offerings is an administrative nightmare</a:t>
            </a:r>
          </a:p>
          <a:p>
            <a:pPr marL="342900" lvl="0" indent="-342900" algn="l" eaLnBrk="1" fontAlgn="auto" hangingPunct="1">
              <a:spcAft>
                <a:spcPts val="0"/>
              </a:spcAft>
              <a:buClrTx/>
              <a:buFont typeface="Arial" pitchFamily="34" charset="0"/>
              <a:buChar char="•"/>
            </a:pPr>
            <a:r>
              <a:rPr lang="en-US" sz="3200" kern="1200" dirty="0">
                <a:solidFill>
                  <a:srgbClr val="000000"/>
                </a:solidFill>
                <a:latin typeface="Calibri"/>
                <a:ea typeface="+mn-ea"/>
                <a:cs typeface="+mn-cs"/>
              </a:rPr>
              <a:t>Students enrolled in courses offered by different units do not have a single place in which they evaluate all of their courses</a:t>
            </a:r>
          </a:p>
          <a:p>
            <a:pPr marL="342900" lvl="0" indent="-342900" algn="l" eaLnBrk="1" fontAlgn="auto" hangingPunct="1">
              <a:spcAft>
                <a:spcPts val="0"/>
              </a:spcAft>
              <a:buClrTx/>
              <a:buFont typeface="Arial" pitchFamily="34" charset="0"/>
              <a:buChar char="•"/>
            </a:pPr>
            <a:r>
              <a:rPr lang="en-US" sz="3200" kern="1200" dirty="0">
                <a:solidFill>
                  <a:srgbClr val="000000"/>
                </a:solidFill>
                <a:latin typeface="Calibri"/>
                <a:ea typeface="+mn-ea"/>
                <a:cs typeface="+mn-cs"/>
              </a:rPr>
              <a:t>In many areas, response rates are too low for any meaningful conclusions to be drawn</a:t>
            </a:r>
          </a:p>
          <a:p>
            <a:endParaRPr lang="en-US" dirty="0"/>
          </a:p>
        </p:txBody>
      </p:sp>
    </p:spTree>
    <p:extLst>
      <p:ext uri="{BB962C8B-B14F-4D97-AF65-F5344CB8AC3E}">
        <p14:creationId xmlns:p14="http://schemas.microsoft.com/office/powerpoint/2010/main" val="4056754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761999"/>
          </a:xfrm>
        </p:spPr>
        <p:txBody>
          <a:bodyPr/>
          <a:lstStyle/>
          <a:p>
            <a:r>
              <a:rPr lang="en-US" dirty="0"/>
              <a:t>Currently at UB:</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714626"/>
            <a:ext cx="7470776" cy="179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6917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533399"/>
          </a:xfrm>
        </p:spPr>
        <p:txBody>
          <a:bodyPr/>
          <a:lstStyle/>
          <a:p>
            <a:r>
              <a:rPr lang="en-US" sz="2400" b="1" dirty="0"/>
              <a:t>ConnectEdu in the College of Arts and Sciences</a:t>
            </a:r>
            <a:r>
              <a:rPr lang="en-US" dirty="0"/>
              <a:t/>
            </a:r>
            <a:br>
              <a:rPr lang="en-US" dirty="0"/>
            </a:br>
            <a:endParaRPr lang="en-US" dirty="0"/>
          </a:p>
        </p:txBody>
      </p:sp>
      <p:sp>
        <p:nvSpPr>
          <p:cNvPr id="3" name="Subtitle 2"/>
          <p:cNvSpPr>
            <a:spLocks noGrp="1"/>
          </p:cNvSpPr>
          <p:nvPr>
            <p:ph type="subTitle" idx="1"/>
          </p:nvPr>
        </p:nvSpPr>
        <p:spPr>
          <a:xfrm>
            <a:off x="457200" y="1600200"/>
            <a:ext cx="8382000" cy="4876800"/>
          </a:xfrm>
        </p:spPr>
        <p:txBody>
          <a:bodyPr/>
          <a:lstStyle/>
          <a:p>
            <a:r>
              <a:rPr lang="en-US" sz="1400" b="1" dirty="0"/>
              <a:t>UBCATS - “University at Buffalo Course and Teacher Survey” - A web-based software application that allows students to anonymously evaluate courses and instructors online.</a:t>
            </a:r>
            <a:endParaRPr lang="en-US" sz="1400" dirty="0"/>
          </a:p>
          <a:p>
            <a:r>
              <a:rPr lang="en-US" sz="1400" dirty="0"/>
              <a:t> </a:t>
            </a:r>
          </a:p>
          <a:p>
            <a:r>
              <a:rPr lang="en-US" sz="1400" dirty="0"/>
              <a:t> </a:t>
            </a:r>
          </a:p>
          <a:p>
            <a:r>
              <a:rPr lang="en-US" sz="1400" b="1" dirty="0"/>
              <a:t>Data Upload </a:t>
            </a:r>
            <a:r>
              <a:rPr lang="en-US" sz="1400" b="1" dirty="0" smtClean="0"/>
              <a:t>Process</a:t>
            </a:r>
          </a:p>
          <a:p>
            <a:r>
              <a:rPr lang="en-US" sz="1400" dirty="0" smtClean="0"/>
              <a:t>Upload </a:t>
            </a:r>
            <a:r>
              <a:rPr lang="en-US" sz="1400" dirty="0"/>
              <a:t>of Course, Enrollment, Faculty, Student, TA, and Supplemental Instructor tables to the </a:t>
            </a:r>
            <a:r>
              <a:rPr lang="en-US" sz="1400" dirty="0" smtClean="0"/>
              <a:t>site</a:t>
            </a:r>
            <a:r>
              <a:rPr lang="en-US" sz="1400" dirty="0"/>
              <a:t>	</a:t>
            </a:r>
          </a:p>
          <a:p>
            <a:pPr algn="l"/>
            <a:r>
              <a:rPr lang="en-US" sz="1400" dirty="0" smtClean="0"/>
              <a:t>Fall </a:t>
            </a:r>
            <a:r>
              <a:rPr lang="en-US" sz="1400" dirty="0"/>
              <a:t>2011 </a:t>
            </a:r>
          </a:p>
          <a:p>
            <a:pPr algn="l"/>
            <a:r>
              <a:rPr lang="en-US" sz="1400" dirty="0" smtClean="0"/>
              <a:t>71,658 </a:t>
            </a:r>
            <a:r>
              <a:rPr lang="en-US" sz="1400" dirty="0"/>
              <a:t>	Student Enrollment Records</a:t>
            </a:r>
          </a:p>
          <a:p>
            <a:pPr algn="l"/>
            <a:r>
              <a:rPr lang="en-US" sz="1400" dirty="0" smtClean="0"/>
              <a:t>17,095</a:t>
            </a:r>
            <a:r>
              <a:rPr lang="en-US" sz="1400" dirty="0"/>
              <a:t>	</a:t>
            </a:r>
            <a:r>
              <a:rPr lang="en-US" sz="1400" dirty="0" smtClean="0"/>
              <a:t>Student </a:t>
            </a:r>
            <a:r>
              <a:rPr lang="en-US" sz="1400" dirty="0"/>
              <a:t>Import Records</a:t>
            </a:r>
          </a:p>
          <a:p>
            <a:pPr algn="l"/>
            <a:r>
              <a:rPr lang="en-US" sz="1400" dirty="0" smtClean="0"/>
              <a:t> 2,350</a:t>
            </a:r>
            <a:r>
              <a:rPr lang="en-US" sz="1400" dirty="0"/>
              <a:t>	</a:t>
            </a:r>
            <a:r>
              <a:rPr lang="en-US" sz="1400" dirty="0" smtClean="0"/>
              <a:t>Course </a:t>
            </a:r>
            <a:r>
              <a:rPr lang="en-US" sz="1400" dirty="0"/>
              <a:t>Import Records</a:t>
            </a:r>
          </a:p>
          <a:p>
            <a:pPr algn="l"/>
            <a:r>
              <a:rPr lang="en-US" sz="1400" dirty="0" smtClean="0"/>
              <a:t> 1,212</a:t>
            </a:r>
            <a:r>
              <a:rPr lang="en-US" sz="1400" dirty="0"/>
              <a:t>	</a:t>
            </a:r>
            <a:r>
              <a:rPr lang="en-US" sz="1400" dirty="0" smtClean="0"/>
              <a:t>Faculty </a:t>
            </a:r>
            <a:r>
              <a:rPr lang="en-US" sz="1400" dirty="0"/>
              <a:t>/ Department Records</a:t>
            </a:r>
          </a:p>
          <a:p>
            <a:pPr algn="l"/>
            <a:r>
              <a:rPr lang="en-US" sz="1400" dirty="0" smtClean="0"/>
              <a:t>    396</a:t>
            </a:r>
            <a:r>
              <a:rPr lang="en-US" sz="1400" dirty="0"/>
              <a:t>	</a:t>
            </a:r>
            <a:r>
              <a:rPr lang="en-US" sz="1400" dirty="0" smtClean="0"/>
              <a:t>Teaching </a:t>
            </a:r>
            <a:r>
              <a:rPr lang="en-US" sz="1400" dirty="0"/>
              <a:t>Assistants Records</a:t>
            </a:r>
          </a:p>
          <a:p>
            <a:r>
              <a:rPr lang="en-US" sz="1400" dirty="0"/>
              <a:t> </a:t>
            </a:r>
          </a:p>
          <a:p>
            <a:r>
              <a:rPr lang="en-US" sz="1400" dirty="0"/>
              <a:t> </a:t>
            </a:r>
          </a:p>
          <a:p>
            <a:r>
              <a:rPr lang="en-US" sz="1400" b="1" dirty="0"/>
              <a:t>Departmental Access Process</a:t>
            </a:r>
            <a:r>
              <a:rPr lang="en-US" sz="1400" dirty="0"/>
              <a:t> (Dept. Chair, Assistants)</a:t>
            </a:r>
          </a:p>
          <a:p>
            <a:pPr algn="l"/>
            <a:r>
              <a:rPr lang="en-US" sz="1400" dirty="0" smtClean="0"/>
              <a:t>Set </a:t>
            </a:r>
            <a:r>
              <a:rPr lang="en-US" sz="1400" dirty="0"/>
              <a:t>up the survey – keep it open for a month – close it two days after the last day of final exams.</a:t>
            </a:r>
          </a:p>
          <a:p>
            <a:pPr algn="l"/>
            <a:endParaRPr lang="en-US" sz="1400" dirty="0"/>
          </a:p>
        </p:txBody>
      </p:sp>
    </p:spTree>
    <p:extLst>
      <p:ext uri="{BB962C8B-B14F-4D97-AF65-F5344CB8AC3E}">
        <p14:creationId xmlns:p14="http://schemas.microsoft.com/office/powerpoint/2010/main" val="1349432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533399"/>
          </a:xfrm>
        </p:spPr>
        <p:txBody>
          <a:bodyPr/>
          <a:lstStyle/>
          <a:p>
            <a:r>
              <a:rPr lang="en-US" sz="2400" b="1" dirty="0"/>
              <a:t>ConnectEdu in the College of Arts and Sciences</a:t>
            </a:r>
            <a:r>
              <a:rPr lang="en-US" dirty="0"/>
              <a:t/>
            </a:r>
            <a:br>
              <a:rPr lang="en-US" dirty="0"/>
            </a:br>
            <a:endParaRPr lang="en-US" dirty="0"/>
          </a:p>
        </p:txBody>
      </p:sp>
      <p:sp>
        <p:nvSpPr>
          <p:cNvPr id="3" name="Subtitle 2"/>
          <p:cNvSpPr>
            <a:spLocks noGrp="1"/>
          </p:cNvSpPr>
          <p:nvPr>
            <p:ph type="subTitle" idx="1"/>
          </p:nvPr>
        </p:nvSpPr>
        <p:spPr>
          <a:xfrm>
            <a:off x="685800" y="1752600"/>
            <a:ext cx="8077200" cy="4724400"/>
          </a:xfrm>
        </p:spPr>
        <p:txBody>
          <a:bodyPr/>
          <a:lstStyle/>
          <a:p>
            <a:r>
              <a:rPr lang="en-US" sz="1400" b="1" dirty="0"/>
              <a:t>Communication </a:t>
            </a:r>
            <a:r>
              <a:rPr lang="en-US" sz="1400" b="1" dirty="0" smtClean="0"/>
              <a:t>Process</a:t>
            </a:r>
          </a:p>
          <a:p>
            <a:pPr algn="l"/>
            <a:endParaRPr lang="en-US" sz="1400" dirty="0"/>
          </a:p>
          <a:p>
            <a:pPr marL="285750" indent="-285750" algn="l">
              <a:buFont typeface="Arial" pitchFamily="34" charset="0"/>
              <a:buChar char="•"/>
            </a:pPr>
            <a:r>
              <a:rPr lang="en-US" sz="1400" dirty="0"/>
              <a:t>Place student announcement and survey link on m</a:t>
            </a:r>
            <a:r>
              <a:rPr lang="en-US" sz="1400" dirty="0" smtClean="0"/>
              <a:t>yUB</a:t>
            </a:r>
            <a:r>
              <a:rPr lang="en-US" sz="1400" dirty="0"/>
              <a:t>	</a:t>
            </a:r>
          </a:p>
          <a:p>
            <a:pPr marL="285750" indent="-285750" algn="l">
              <a:buFont typeface="Arial" pitchFamily="34" charset="0"/>
              <a:buChar char="•"/>
            </a:pPr>
            <a:r>
              <a:rPr lang="en-US" sz="1400" dirty="0"/>
              <a:t>Send Emails (17,078 initial emails) to Students to:</a:t>
            </a:r>
          </a:p>
          <a:p>
            <a:pPr algn="l"/>
            <a:r>
              <a:rPr lang="en-US" sz="1400" dirty="0"/>
              <a:t>	</a:t>
            </a:r>
            <a:r>
              <a:rPr lang="en-US" sz="1400" dirty="0" smtClean="0"/>
              <a:t>Inform </a:t>
            </a:r>
            <a:r>
              <a:rPr lang="en-US" sz="1400" dirty="0"/>
              <a:t>them that the evaluation site is open</a:t>
            </a:r>
          </a:p>
          <a:p>
            <a:pPr algn="l"/>
            <a:r>
              <a:rPr lang="en-US" sz="1400" dirty="0"/>
              <a:t>	</a:t>
            </a:r>
            <a:r>
              <a:rPr lang="en-US" sz="1400" dirty="0" smtClean="0"/>
              <a:t>Invite </a:t>
            </a:r>
            <a:r>
              <a:rPr lang="en-US" sz="1400" dirty="0"/>
              <a:t>them to log in and do the evaluation).</a:t>
            </a:r>
          </a:p>
          <a:p>
            <a:pPr marL="285750" indent="-285750" algn="l">
              <a:buFont typeface="Arial" pitchFamily="34" charset="0"/>
              <a:buChar char="•"/>
            </a:pPr>
            <a:r>
              <a:rPr lang="en-US" sz="1400" dirty="0"/>
              <a:t>Send Emails (1,137 initial emails) to Faculty to:</a:t>
            </a:r>
          </a:p>
          <a:p>
            <a:pPr algn="l"/>
            <a:r>
              <a:rPr lang="en-US" sz="1400" dirty="0"/>
              <a:t>	</a:t>
            </a:r>
            <a:r>
              <a:rPr lang="en-US" sz="1400" dirty="0" smtClean="0"/>
              <a:t>Inform </a:t>
            </a:r>
            <a:r>
              <a:rPr lang="en-US" sz="1400" dirty="0"/>
              <a:t>them that the survey is open</a:t>
            </a:r>
          </a:p>
          <a:p>
            <a:pPr algn="l"/>
            <a:r>
              <a:rPr lang="en-US" sz="1400" dirty="0"/>
              <a:t>	</a:t>
            </a:r>
            <a:r>
              <a:rPr lang="en-US" sz="1400" dirty="0" smtClean="0"/>
              <a:t>Ask </a:t>
            </a:r>
            <a:r>
              <a:rPr lang="en-US" sz="1400" dirty="0"/>
              <a:t>them to monitor response rates (real time)</a:t>
            </a:r>
          </a:p>
          <a:p>
            <a:pPr algn="l"/>
            <a:r>
              <a:rPr lang="en-US" sz="1400" dirty="0"/>
              <a:t>	</a:t>
            </a:r>
            <a:r>
              <a:rPr lang="en-US" sz="1400" dirty="0" smtClean="0"/>
              <a:t>Remind </a:t>
            </a:r>
            <a:r>
              <a:rPr lang="en-US" sz="1400" dirty="0"/>
              <a:t>their students to do the evaluation</a:t>
            </a:r>
          </a:p>
          <a:p>
            <a:pPr marL="285750" indent="-285750" algn="l">
              <a:buFont typeface="Arial" pitchFamily="34" charset="0"/>
              <a:buChar char="•"/>
            </a:pPr>
            <a:r>
              <a:rPr lang="en-US" sz="1400" dirty="0"/>
              <a:t>Send follow-up weekly emails/reminders to students with incomplete surveys </a:t>
            </a:r>
            <a:endParaRPr lang="en-US" sz="1400" dirty="0" smtClean="0"/>
          </a:p>
          <a:p>
            <a:pPr algn="l"/>
            <a:r>
              <a:rPr lang="en-US" sz="1400" dirty="0" smtClean="0"/>
              <a:t>	(</a:t>
            </a:r>
            <a:r>
              <a:rPr lang="en-US" sz="1400" dirty="0"/>
              <a:t>15,719, 14,072, 12,652, 11,733 emails in Fall’11)</a:t>
            </a:r>
          </a:p>
          <a:p>
            <a:pPr marL="285750" indent="-285750" algn="l">
              <a:buFont typeface="Arial" pitchFamily="34" charset="0"/>
              <a:buChar char="•"/>
            </a:pPr>
            <a:r>
              <a:rPr lang="en-US" sz="1400" dirty="0"/>
              <a:t>Send final Email to Faculty at the close of the survey to let them know that they can log in and access the evaluation results the day after web grading closes for the semester.</a:t>
            </a:r>
          </a:p>
          <a:p>
            <a:pPr algn="l"/>
            <a:endParaRPr lang="en-US" sz="1400" dirty="0"/>
          </a:p>
          <a:p>
            <a:r>
              <a:rPr lang="en-US" sz="1400" b="1" dirty="0" smtClean="0"/>
              <a:t>Reporting </a:t>
            </a:r>
            <a:r>
              <a:rPr lang="en-US" sz="1400" b="1" dirty="0"/>
              <a:t>Process </a:t>
            </a:r>
            <a:endParaRPr lang="en-US" sz="1400" dirty="0"/>
          </a:p>
          <a:p>
            <a:r>
              <a:rPr lang="en-US" sz="1400" dirty="0"/>
              <a:t>Distribute our own custom Summary Reports to Dept. Chair and Director of Graduate Studies.</a:t>
            </a:r>
          </a:p>
          <a:p>
            <a:endParaRPr lang="en-US" dirty="0"/>
          </a:p>
        </p:txBody>
      </p:sp>
    </p:spTree>
    <p:extLst>
      <p:ext uri="{BB962C8B-B14F-4D97-AF65-F5344CB8AC3E}">
        <p14:creationId xmlns:p14="http://schemas.microsoft.com/office/powerpoint/2010/main" val="2636771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533399"/>
          </a:xfrm>
        </p:spPr>
        <p:txBody>
          <a:bodyPr/>
          <a:lstStyle/>
          <a:p>
            <a:r>
              <a:rPr lang="en-US" sz="2400" b="1" dirty="0"/>
              <a:t>ConnectEdu in the College of Arts and Sciences</a:t>
            </a:r>
            <a:r>
              <a:rPr lang="en-US" dirty="0"/>
              <a:t/>
            </a:r>
            <a:br>
              <a:rPr lang="en-US" dirty="0"/>
            </a:br>
            <a:endParaRPr lang="en-US" dirty="0"/>
          </a:p>
        </p:txBody>
      </p:sp>
      <p:sp>
        <p:nvSpPr>
          <p:cNvPr id="3" name="Subtitle 2"/>
          <p:cNvSpPr>
            <a:spLocks noGrp="1"/>
          </p:cNvSpPr>
          <p:nvPr>
            <p:ph type="subTitle" idx="1"/>
          </p:nvPr>
        </p:nvSpPr>
        <p:spPr>
          <a:xfrm>
            <a:off x="685800" y="1600200"/>
            <a:ext cx="8077200" cy="5029200"/>
          </a:xfrm>
        </p:spPr>
        <p:txBody>
          <a:bodyPr/>
          <a:lstStyle/>
          <a:p>
            <a:r>
              <a:rPr lang="en-US" sz="1600" b="1" dirty="0"/>
              <a:t>UBCATS Challenges</a:t>
            </a:r>
            <a:endParaRPr lang="en-US" sz="1600" dirty="0"/>
          </a:p>
          <a:p>
            <a:pPr algn="l"/>
            <a:endParaRPr lang="en-US" sz="1600" dirty="0"/>
          </a:p>
          <a:p>
            <a:pPr algn="l"/>
            <a:r>
              <a:rPr lang="en-US" sz="1600" dirty="0" smtClean="0"/>
              <a:t>1 </a:t>
            </a:r>
            <a:r>
              <a:rPr lang="en-US" sz="1600" dirty="0"/>
              <a:t>	Data upload- creation of new HUB querying tools</a:t>
            </a:r>
          </a:p>
          <a:p>
            <a:pPr algn="l"/>
            <a:r>
              <a:rPr lang="en-US" sz="1600" dirty="0"/>
              <a:t>2.	Undeliverable Emails – students not using/checking their UB email</a:t>
            </a:r>
          </a:p>
          <a:p>
            <a:pPr algn="l"/>
            <a:r>
              <a:rPr lang="en-US" sz="1600" dirty="0"/>
              <a:t>3.	Lack of Summary Reports</a:t>
            </a:r>
          </a:p>
          <a:p>
            <a:pPr algn="l"/>
            <a:r>
              <a:rPr lang="en-US" sz="1600" dirty="0"/>
              <a:t>4.	Departmental buy in – lack of ownership</a:t>
            </a:r>
          </a:p>
          <a:p>
            <a:pPr algn="l"/>
            <a:r>
              <a:rPr lang="en-US" sz="1600" dirty="0"/>
              <a:t>5.	Limited technical support</a:t>
            </a:r>
          </a:p>
          <a:p>
            <a:pPr algn="l"/>
            <a:r>
              <a:rPr lang="en-US" sz="1600" dirty="0"/>
              <a:t>6.	Confusion among students – not all UB courses are part of UBCATS</a:t>
            </a:r>
          </a:p>
          <a:p>
            <a:pPr algn="l"/>
            <a:r>
              <a:rPr lang="en-US" sz="1600" dirty="0"/>
              <a:t>7.	I can’t log in!</a:t>
            </a:r>
          </a:p>
          <a:p>
            <a:pPr algn="l"/>
            <a:r>
              <a:rPr lang="en-US" sz="1600" dirty="0"/>
              <a:t>8.	Reports are not accessible to students</a:t>
            </a:r>
          </a:p>
          <a:p>
            <a:pPr algn="l"/>
            <a:r>
              <a:rPr lang="en-US" sz="1600" dirty="0"/>
              <a:t>9.	Response rate</a:t>
            </a:r>
          </a:p>
          <a:p>
            <a:pPr algn="l"/>
            <a:r>
              <a:rPr lang="en-US" sz="1600" dirty="0"/>
              <a:t>10. 	Survey fatigue</a:t>
            </a:r>
          </a:p>
          <a:p>
            <a:pPr algn="l"/>
            <a:r>
              <a:rPr lang="en-US" sz="1600" dirty="0"/>
              <a:t> </a:t>
            </a:r>
          </a:p>
          <a:p>
            <a:pPr algn="l"/>
            <a:r>
              <a:rPr lang="en-US" sz="1600" dirty="0"/>
              <a:t>To some degree, the other 11 schools,  Athletics,  MFC and EOC all do the same thing and incur the same PSR costs.</a:t>
            </a:r>
          </a:p>
          <a:p>
            <a:pPr algn="l"/>
            <a:r>
              <a:rPr lang="en-US" sz="1600" dirty="0"/>
              <a:t> </a:t>
            </a:r>
          </a:p>
          <a:p>
            <a:pPr algn="l"/>
            <a:r>
              <a:rPr lang="en-US" sz="1600" dirty="0"/>
              <a:t>They also have the same challenges.</a:t>
            </a:r>
          </a:p>
          <a:p>
            <a:endParaRPr lang="en-US" dirty="0"/>
          </a:p>
        </p:txBody>
      </p:sp>
    </p:spTree>
    <p:extLst>
      <p:ext uri="{BB962C8B-B14F-4D97-AF65-F5344CB8AC3E}">
        <p14:creationId xmlns:p14="http://schemas.microsoft.com/office/powerpoint/2010/main" val="2049787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685800"/>
            <a:ext cx="7772400" cy="685799"/>
          </a:xfrm>
        </p:spPr>
        <p:txBody>
          <a:bodyPr/>
          <a:lstStyle/>
          <a:p>
            <a:r>
              <a:rPr lang="en-US" dirty="0"/>
              <a:t>The Benefit of A Single Solution:</a:t>
            </a:r>
          </a:p>
        </p:txBody>
      </p:sp>
      <p:sp>
        <p:nvSpPr>
          <p:cNvPr id="3" name="Subtitle 2"/>
          <p:cNvSpPr>
            <a:spLocks noGrp="1"/>
          </p:cNvSpPr>
          <p:nvPr>
            <p:ph type="subTitle" idx="1"/>
          </p:nvPr>
        </p:nvSpPr>
        <p:spPr>
          <a:xfrm>
            <a:off x="304800" y="1981200"/>
            <a:ext cx="8610600" cy="4495800"/>
          </a:xfrm>
        </p:spPr>
        <p:txBody>
          <a:bodyPr/>
          <a:lstStyle/>
          <a:p>
            <a:pPr marL="342900" lvl="0" indent="-342900" algn="l" eaLnBrk="1" fontAlgn="auto" hangingPunct="1">
              <a:spcAft>
                <a:spcPts val="0"/>
              </a:spcAft>
              <a:buClrTx/>
              <a:buFont typeface="Arial" pitchFamily="34" charset="0"/>
              <a:buChar char="•"/>
            </a:pPr>
            <a:r>
              <a:rPr lang="en-US" sz="3000" kern="1200" dirty="0">
                <a:solidFill>
                  <a:srgbClr val="000000"/>
                </a:solidFill>
                <a:latin typeface="Calibri"/>
                <a:ea typeface="+mn-ea"/>
                <a:cs typeface="+mn-cs"/>
              </a:rPr>
              <a:t>Uniformity in Administration leading to greater efficiency and more reliable results</a:t>
            </a:r>
          </a:p>
          <a:p>
            <a:pPr marL="342900" lvl="0" indent="-342900" algn="l" eaLnBrk="1" fontAlgn="auto" hangingPunct="1">
              <a:spcAft>
                <a:spcPts val="0"/>
              </a:spcAft>
              <a:buClrTx/>
              <a:buFont typeface="Arial" pitchFamily="34" charset="0"/>
              <a:buChar char="•"/>
            </a:pPr>
            <a:r>
              <a:rPr lang="en-US" sz="3000" kern="1200" dirty="0">
                <a:solidFill>
                  <a:srgbClr val="000000"/>
                </a:solidFill>
                <a:latin typeface="Calibri"/>
                <a:ea typeface="+mn-ea"/>
                <a:cs typeface="+mn-cs"/>
              </a:rPr>
              <a:t>Greater transparency for students and one-stop evaluations may encourage greater response rates</a:t>
            </a:r>
          </a:p>
          <a:p>
            <a:pPr marL="342900" lvl="0" indent="-342900" algn="l" eaLnBrk="1" fontAlgn="auto" hangingPunct="1">
              <a:spcAft>
                <a:spcPts val="0"/>
              </a:spcAft>
              <a:buClrTx/>
              <a:buFont typeface="Arial" pitchFamily="34" charset="0"/>
              <a:buChar char="•"/>
            </a:pPr>
            <a:r>
              <a:rPr lang="en-US" sz="3000" kern="1200" dirty="0">
                <a:solidFill>
                  <a:srgbClr val="000000"/>
                </a:solidFill>
                <a:latin typeface="Calibri"/>
                <a:ea typeface="+mn-ea"/>
                <a:cs typeface="+mn-cs"/>
              </a:rPr>
              <a:t>Availability of Data and Reports for Assessment Purposes:</a:t>
            </a:r>
          </a:p>
          <a:p>
            <a:pPr marL="742950" lvl="1" indent="-285750" algn="l" eaLnBrk="1" fontAlgn="auto" hangingPunct="1">
              <a:spcAft>
                <a:spcPts val="0"/>
              </a:spcAft>
              <a:buClrTx/>
              <a:buSzTx/>
              <a:buFont typeface="Arial" pitchFamily="34" charset="0"/>
              <a:buChar char="–"/>
            </a:pPr>
            <a:r>
              <a:rPr lang="en-US" sz="2600" kern="1200" dirty="0">
                <a:solidFill>
                  <a:srgbClr val="000000"/>
                </a:solidFill>
                <a:latin typeface="Calibri"/>
                <a:ea typeface="+mn-ea"/>
                <a:cs typeface="+mn-cs"/>
              </a:rPr>
              <a:t>Faculty review and development</a:t>
            </a:r>
          </a:p>
          <a:p>
            <a:pPr marL="742950" lvl="1" indent="-285750" algn="l" eaLnBrk="1" fontAlgn="auto" hangingPunct="1">
              <a:spcAft>
                <a:spcPts val="0"/>
              </a:spcAft>
              <a:buClrTx/>
              <a:buSzTx/>
              <a:buFont typeface="Arial" pitchFamily="34" charset="0"/>
              <a:buChar char="–"/>
            </a:pPr>
            <a:r>
              <a:rPr lang="en-US" sz="2600" kern="1200" dirty="0">
                <a:solidFill>
                  <a:srgbClr val="000000"/>
                </a:solidFill>
                <a:latin typeface="Calibri"/>
                <a:ea typeface="+mn-ea"/>
                <a:cs typeface="+mn-cs"/>
              </a:rPr>
              <a:t>Program Review</a:t>
            </a:r>
          </a:p>
          <a:p>
            <a:pPr marL="742950" lvl="1" indent="-285750" algn="l" eaLnBrk="1" fontAlgn="auto" hangingPunct="1">
              <a:spcAft>
                <a:spcPts val="0"/>
              </a:spcAft>
              <a:buClrTx/>
              <a:buSzTx/>
              <a:buFont typeface="Arial" pitchFamily="34" charset="0"/>
              <a:buChar char="–"/>
            </a:pPr>
            <a:r>
              <a:rPr lang="en-US" sz="2600" kern="1200" dirty="0">
                <a:solidFill>
                  <a:srgbClr val="000000"/>
                </a:solidFill>
                <a:latin typeface="Calibri"/>
                <a:ea typeface="+mn-ea"/>
                <a:cs typeface="+mn-cs"/>
              </a:rPr>
              <a:t>Accreditation Reporting</a:t>
            </a:r>
          </a:p>
          <a:p>
            <a:endParaRPr lang="en-US" dirty="0"/>
          </a:p>
        </p:txBody>
      </p:sp>
    </p:spTree>
    <p:extLst>
      <p:ext uri="{BB962C8B-B14F-4D97-AF65-F5344CB8AC3E}">
        <p14:creationId xmlns:p14="http://schemas.microsoft.com/office/powerpoint/2010/main" val="4176690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0"/>
            <a:ext cx="7772400" cy="838200"/>
          </a:xfrm>
        </p:spPr>
        <p:txBody>
          <a:bodyPr/>
          <a:lstStyle/>
          <a:p>
            <a:r>
              <a:rPr lang="en-US" dirty="0"/>
              <a:t>Course Evaluation Items:</a:t>
            </a:r>
          </a:p>
        </p:txBody>
      </p:sp>
      <p:sp>
        <p:nvSpPr>
          <p:cNvPr id="3" name="Subtitle 2"/>
          <p:cNvSpPr>
            <a:spLocks noGrp="1"/>
          </p:cNvSpPr>
          <p:nvPr>
            <p:ph type="subTitle" idx="1"/>
          </p:nvPr>
        </p:nvSpPr>
        <p:spPr>
          <a:xfrm>
            <a:off x="381000" y="1524000"/>
            <a:ext cx="8382000" cy="4953000"/>
          </a:xfrm>
        </p:spPr>
        <p:txBody>
          <a:bodyPr/>
          <a:lstStyle/>
          <a:p>
            <a:pPr marL="342900" lvl="0" indent="-342900" algn="l" eaLnBrk="1" fontAlgn="auto" hangingPunct="1">
              <a:spcAft>
                <a:spcPts val="0"/>
              </a:spcAft>
              <a:buClrTx/>
              <a:buFont typeface="Arial" pitchFamily="34" charset="0"/>
              <a:buChar char="•"/>
            </a:pPr>
            <a:r>
              <a:rPr lang="en-US" sz="3200" kern="1200" dirty="0">
                <a:solidFill>
                  <a:srgbClr val="000000"/>
                </a:solidFill>
                <a:latin typeface="Calibri"/>
                <a:ea typeface="+mn-ea"/>
                <a:cs typeface="+mn-cs"/>
              </a:rPr>
              <a:t>For comparability of ratings across courses and instructors, a core of common questions could be useful:</a:t>
            </a:r>
          </a:p>
          <a:p>
            <a:pPr marL="742950" lvl="1" indent="-285750" algn="l" eaLnBrk="1" fontAlgn="auto" hangingPunct="1">
              <a:spcAft>
                <a:spcPts val="0"/>
              </a:spcAft>
              <a:buClrTx/>
              <a:buSzTx/>
              <a:buFont typeface="Arial" pitchFamily="34" charset="0"/>
              <a:buChar char="–"/>
            </a:pPr>
            <a:r>
              <a:rPr lang="en-US" sz="2600" kern="1200" dirty="0">
                <a:solidFill>
                  <a:srgbClr val="000000"/>
                </a:solidFill>
                <a:latin typeface="Calibri"/>
                <a:ea typeface="+mn-ea"/>
                <a:cs typeface="+mn-cs"/>
              </a:rPr>
              <a:t>3-5 questions</a:t>
            </a:r>
          </a:p>
          <a:p>
            <a:pPr marL="742950" lvl="1" indent="-285750" algn="l" eaLnBrk="1" fontAlgn="auto" hangingPunct="1">
              <a:spcAft>
                <a:spcPts val="0"/>
              </a:spcAft>
              <a:buClrTx/>
              <a:buSzTx/>
              <a:buFont typeface="Arial" pitchFamily="34" charset="0"/>
              <a:buChar char="–"/>
            </a:pPr>
            <a:r>
              <a:rPr lang="en-US" sz="2600" kern="1200" dirty="0">
                <a:solidFill>
                  <a:srgbClr val="000000"/>
                </a:solidFill>
                <a:latin typeface="Calibri"/>
                <a:ea typeface="+mn-ea"/>
                <a:cs typeface="+mn-cs"/>
              </a:rPr>
              <a:t>These would be developed jointly by Faculty Senate Executive Committee and Associate Deans Council</a:t>
            </a:r>
          </a:p>
          <a:p>
            <a:pPr marL="342900" lvl="0" indent="-342900" algn="l" eaLnBrk="1" fontAlgn="auto" hangingPunct="1">
              <a:spcAft>
                <a:spcPts val="0"/>
              </a:spcAft>
              <a:buClrTx/>
              <a:buFont typeface="Arial" pitchFamily="34" charset="0"/>
              <a:buChar char="•"/>
            </a:pPr>
            <a:r>
              <a:rPr lang="en-US" sz="3200" kern="1200" dirty="0">
                <a:solidFill>
                  <a:srgbClr val="000000"/>
                </a:solidFill>
                <a:latin typeface="Calibri"/>
                <a:ea typeface="+mn-ea"/>
                <a:cs typeface="+mn-cs"/>
              </a:rPr>
              <a:t>Beyond that, we would promote the greatest flexibility possible for units in selecting questions</a:t>
            </a:r>
          </a:p>
          <a:p>
            <a:endParaRPr lang="en-US" dirty="0"/>
          </a:p>
        </p:txBody>
      </p:sp>
    </p:spTree>
    <p:extLst>
      <p:ext uri="{BB962C8B-B14F-4D97-AF65-F5344CB8AC3E}">
        <p14:creationId xmlns:p14="http://schemas.microsoft.com/office/powerpoint/2010/main" val="212617848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2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22"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592</TotalTime>
  <Words>330</Words>
  <Application>Microsoft Office PowerPoint</Application>
  <PresentationFormat>On-screen Show (4:3)</PresentationFormat>
  <Paragraphs>93</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ＭＳ Ｐゴシック</vt:lpstr>
      <vt:lpstr>Arial</vt:lpstr>
      <vt:lpstr>Calibri</vt:lpstr>
      <vt:lpstr>Georgia</vt:lpstr>
      <vt:lpstr>Times</vt:lpstr>
      <vt:lpstr>Trebuchet MS</vt:lpstr>
      <vt:lpstr>Office Theme</vt:lpstr>
      <vt:lpstr>Institutional Course Evaluation Solution</vt:lpstr>
      <vt:lpstr>Currently at UB:</vt:lpstr>
      <vt:lpstr>Currently at UB:</vt:lpstr>
      <vt:lpstr>Currently at UB:</vt:lpstr>
      <vt:lpstr>ConnectEdu in the College of Arts and Sciences </vt:lpstr>
      <vt:lpstr>ConnectEdu in the College of Arts and Sciences </vt:lpstr>
      <vt:lpstr>ConnectEdu in the College of Arts and Sciences </vt:lpstr>
      <vt:lpstr>The Benefit of A Single Solution:</vt:lpstr>
      <vt:lpstr>Course Evaluation Items:</vt:lpstr>
      <vt:lpstr>Vendors already on campus</vt:lpstr>
      <vt:lpstr>Conclusions</vt:lpstr>
    </vt:vector>
  </TitlesOfParts>
  <Company>SUNY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Creative/News Services</dc:creator>
  <cp:lastModifiedBy>Faculty Senate</cp:lastModifiedBy>
  <cp:revision>46</cp:revision>
  <dcterms:created xsi:type="dcterms:W3CDTF">2011-06-08T13:22:31Z</dcterms:created>
  <dcterms:modified xsi:type="dcterms:W3CDTF">2016-07-29T14:59:11Z</dcterms:modified>
</cp:coreProperties>
</file>